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Old Standard TT"/>
      <p:regular r:id="rId28"/>
      <p:bold r:id="rId29"/>
      <p: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ldStandardT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a9865f4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a9865f4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a9865f4d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a9865f4d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a9865f4d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a9865f4d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a9865f4d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a9865f4d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a9865f4d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a9865f4d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a9865f4d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a9865f4d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a9865f4d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a9865f4d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8a9865f4d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8a9865f4d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a9865f4d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8a9865f4d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a9865f4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a9865f4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a9865f4d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a9865f4d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a9865f4d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a9865f4d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a9865f4d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a9865f4d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a9865f4d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a9865f4d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a9865f4d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a9865f4d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a9865f4d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8a9865f4d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a9865f4d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a9865f4d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a9865f4d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a9865f4d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a9865f4d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a9865f4d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a9865f4d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8a9865f4d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a9865f4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a9865f4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://www.youtube.com/watch?v=eCwGnS19svo" TargetMode="External"/><Relationship Id="rId5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b8PxzPxI8Os" TargetMode="External"/><Relationship Id="rId4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del Korte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Lucas, Pablo, Francisco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091225" y="2865800"/>
            <a:ext cx="360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2"/>
                </a:solidFill>
              </a:rPr>
              <a:t>Front-end (Lucas)</a:t>
            </a:r>
            <a:endParaRPr i="1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2"/>
                </a:solidFill>
              </a:rPr>
              <a:t>Back-end (Lucas)</a:t>
            </a:r>
            <a:endParaRPr i="1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0000"/>
                </a:solidFill>
              </a:rPr>
              <a:t>Framework Web (Pancho)</a:t>
            </a:r>
            <a:endParaRPr i="1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0000"/>
                </a:solidFill>
              </a:rPr>
              <a:t>MVC (Modelo vista controlador) Pancho</a:t>
            </a:r>
            <a:endParaRPr i="1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00FF"/>
                </a:solidFill>
              </a:rPr>
              <a:t>Gestión de dependencias (Pablo)</a:t>
            </a:r>
            <a:endParaRPr i="1">
              <a:solidFill>
                <a:srgbClr val="FF00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00FF"/>
                </a:solidFill>
              </a:rPr>
              <a:t>Gradle (Pablo)</a:t>
            </a:r>
            <a:endParaRPr i="1">
              <a:solidFill>
                <a:srgbClr val="FF00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2"/>
                </a:solidFill>
              </a:rPr>
              <a:t>Maven (Lucas)</a:t>
            </a:r>
            <a:endParaRPr i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flipH="1">
            <a:off x="3669325" y="-1192300"/>
            <a:ext cx="5474675" cy="52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12700" y="1313869"/>
            <a:ext cx="81186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Front-end || Back-end || Framework Web || MVC || Gestión de dependencias || Gradle || Maven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MVC (Modelo Vista Controlador)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1555625" y="1256713"/>
            <a:ext cx="23151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Es un patrón de diseño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1555625" y="2574850"/>
            <a:ext cx="23151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Organizar la lógica de programación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1555625" y="3825275"/>
            <a:ext cx="23151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Es el patrón más utilizado in the world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8" name="Google Shape;138;p22"/>
          <p:cNvCxnSpPr/>
          <p:nvPr/>
        </p:nvCxnSpPr>
        <p:spPr>
          <a:xfrm>
            <a:off x="2705675" y="1985050"/>
            <a:ext cx="15000" cy="589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2757925" y="3340000"/>
            <a:ext cx="15000" cy="589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25" y="1657250"/>
            <a:ext cx="3659051" cy="18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MVC (Modelo Vista Controlador)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6517200" y="1130375"/>
            <a:ext cx="2315100" cy="100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Una utilidad del Modelo Vista Controlador es que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1058225"/>
            <a:ext cx="609429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6517200" y="2571750"/>
            <a:ext cx="23151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Al pedir una vista Mobile de una página web…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459550" y="2181675"/>
            <a:ext cx="1168800" cy="3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Controlador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5097500" y="2181675"/>
            <a:ext cx="1168800" cy="3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Modelo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1382950" y="2181675"/>
            <a:ext cx="1168800" cy="3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Vista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6517200" y="3493125"/>
            <a:ext cx="23151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… </a:t>
            </a:r>
            <a:r>
              <a:rPr lang="es">
                <a:solidFill>
                  <a:schemeClr val="lt1"/>
                </a:solidFill>
              </a:rPr>
              <a:t>no hay que modificar ni el Controlador, ni el Modelo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5" y="1218100"/>
            <a:ext cx="6212400" cy="333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Analogía con Cocina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819950" y="1534925"/>
            <a:ext cx="1168800" cy="3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Ingredientes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6584400" y="2933225"/>
            <a:ext cx="23151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El Plato es la Vista, es lo único que cambia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965550" y="1582825"/>
            <a:ext cx="1168800" cy="3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Receta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4946925" y="1534925"/>
            <a:ext cx="1168800" cy="3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Plato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545" y="141825"/>
            <a:ext cx="2468250" cy="2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243750" y="167563"/>
            <a:ext cx="8656500" cy="48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523675" y="1692750"/>
            <a:ext cx="23151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El patrón MVC se aplica a diferentes lenguajes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324175" y="3159000"/>
            <a:ext cx="27141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ejemplo: Lenguaje .NET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1" name="Google Shape;171;p25"/>
          <p:cNvCxnSpPr/>
          <p:nvPr/>
        </p:nvCxnSpPr>
        <p:spPr>
          <a:xfrm>
            <a:off x="4572000" y="2524725"/>
            <a:ext cx="15000" cy="589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5"/>
          <p:cNvCxnSpPr/>
          <p:nvPr/>
        </p:nvCxnSpPr>
        <p:spPr>
          <a:xfrm flipH="1" rot="10800000">
            <a:off x="6135325" y="3471200"/>
            <a:ext cx="2546700" cy="49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5884725" y="717900"/>
            <a:ext cx="27141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Las clases objeto están en Modelo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5" y="1560750"/>
            <a:ext cx="8431717" cy="33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75" y="888325"/>
            <a:ext cx="7425176" cy="39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471975" y="359575"/>
            <a:ext cx="3328500" cy="116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En Controlador, ejemplo, tenemos un código que devuelve personas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B4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475"/>
            <a:ext cx="8839200" cy="319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747850" y="359575"/>
            <a:ext cx="4052700" cy="1230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Y en Vista, el lenguaje .NET ocupa Razor que permite mezclar HTML con C#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809300"/>
            <a:ext cx="25717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456750" y="3883150"/>
            <a:ext cx="2230500" cy="483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¿</a:t>
            </a:r>
            <a:r>
              <a:rPr lang="es">
                <a:solidFill>
                  <a:schemeClr val="lt1"/>
                </a:solidFill>
              </a:rPr>
              <a:t>Cómo</a:t>
            </a:r>
            <a:r>
              <a:rPr lang="es">
                <a:solidFill>
                  <a:schemeClr val="lt1"/>
                </a:solidFill>
              </a:rPr>
              <a:t> vamos?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166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Gestión de dependencias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7795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Un proceso de </a:t>
            </a:r>
            <a:r>
              <a:rPr lang="es" sz="1700"/>
              <a:t>automatización</a:t>
            </a:r>
            <a:r>
              <a:rPr lang="es" sz="1700"/>
              <a:t> en la gestión de bibliotecas, paquetes y herramientas.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-Gestión de dependencias en el desarrollo front-end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Administradores de paquetes: Permiten cargar las dependencias en un orden establecido, además de poder realizar cambios en estas mismas.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Cargadores de de módulos Js: Permiten cargar las dependencias Js por el lado del cliente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Agrupadores de módulos estáticos: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/>
              <a:t>Puede agrupar  </a:t>
            </a:r>
            <a:r>
              <a:rPr lang="es" sz="1700"/>
              <a:t>cualquier elemento front-end</a:t>
            </a:r>
            <a:endParaRPr sz="1700"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424" y="2988549"/>
            <a:ext cx="3685899" cy="14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13200" y="106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Gradle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670000"/>
            <a:ext cx="8520600" cy="3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Gradle es la nueva generación de herramientas de construcción automatizadas de proyectos, diseñada para superar las limitaciones de Maven.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Gradle basa la construcción de proyectos en algunos conceptos de Apache Ant y Apache Maven, cambiando la configuración de forma XML, a un lenguaje específico de dominio (Kotlin DSL). También utiliza un grafo acíclico dirigido (DAG) para determinar la secuencia en que se construirá el proyecto.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Lenguaje específico de dominio (DSL): Es un lenguaje de programación o especificación dedicado a resolver un problema en particular, representar un problema específico y proveer una técnica para solucionar una situación particular.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Grafo: Es un conjunto de objetos llamados vértices o nodos unidos por enlaces llamados aristas o arcos, que permiten representar relaciones binarias entre elementos de un conjunto.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Grafo acíclico dirigido (DAG): Es un grafo dirigido que no tiene ciclos; esto significa que para cada vértice v, no hay un camino directo que empiece y termine en 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800" y="2646175"/>
            <a:ext cx="1055825" cy="7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799" y="3738574"/>
            <a:ext cx="1055825" cy="95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22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Front-End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058225"/>
            <a:ext cx="41730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73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Frontend es la parte de un programa o dispositivo a la que un usuario puede acceder directamente. </a:t>
            </a:r>
            <a:endParaRPr sz="15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rgbClr val="273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Como la fachada de</a:t>
            </a:r>
            <a:endParaRPr i="1" sz="15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rgbClr val="273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una casa</a:t>
            </a:r>
            <a:endParaRPr i="1" sz="15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273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Son todas las tecnologías de diseño y desarrollo web que corren en el navegador y que se encargan de la interactividad con los usuarios.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853625"/>
            <a:ext cx="3239500" cy="39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228" y="1756753"/>
            <a:ext cx="1549125" cy="154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4"/>
          <p:cNvCxnSpPr/>
          <p:nvPr/>
        </p:nvCxnSpPr>
        <p:spPr>
          <a:xfrm flipH="1" rot="10800000">
            <a:off x="146700" y="623450"/>
            <a:ext cx="88506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868" y="873150"/>
            <a:ext cx="4452654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378925" y="1760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Maven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183375" y="873150"/>
            <a:ext cx="41685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una herramienta de gestión de proyectos que se utiliza para:</a:t>
            </a:r>
            <a:endParaRPr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074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Gestión de dependencias</a:t>
            </a:r>
            <a:endParaRPr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07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Herramienta de compilación </a:t>
            </a:r>
            <a:endParaRPr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07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Herramienta de documentación. </a:t>
            </a:r>
            <a:endParaRPr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07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Instalar paquetes (local, remoto)</a:t>
            </a:r>
            <a:endParaRPr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" sz="202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Gestionar las distintas fases del ciclo de vida de las </a:t>
            </a:r>
            <a:r>
              <a:rPr i="1" lang="es" sz="202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</a:t>
            </a:r>
            <a:endParaRPr sz="222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de código abierto y gratuita </a:t>
            </a:r>
            <a:endParaRPr b="1"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Sping boot</a:t>
            </a:r>
            <a:r>
              <a:rPr i="1" lang="es" sz="193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la utiliza por defecto</a:t>
            </a:r>
            <a:endParaRPr b="1" i="1" sz="193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925" y="1363850"/>
            <a:ext cx="2424376" cy="613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2"/>
          <p:cNvCxnSpPr/>
          <p:nvPr/>
        </p:nvCxnSpPr>
        <p:spPr>
          <a:xfrm flipH="1" rot="10800000">
            <a:off x="183375" y="721250"/>
            <a:ext cx="88506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la profe </a:t>
            </a:r>
            <a:r>
              <a:rPr lang="es"/>
              <a:t>decía</a:t>
            </a:r>
            <a:r>
              <a:rPr lang="es"/>
              <a:t> = “</a:t>
            </a:r>
            <a:r>
              <a:rPr lang="es"/>
              <a:t>Muéstrame</a:t>
            </a:r>
            <a:r>
              <a:rPr lang="es"/>
              <a:t> el POM”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171600"/>
            <a:ext cx="4737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POM</a:t>
            </a: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(de sus siglas en inglés: </a:t>
            </a:r>
            <a:r>
              <a:rPr i="1"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Project Object Model</a:t>
            </a: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Modelo de Objetos de Proyecto</a:t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 trata de un archivo XML llamado </a:t>
            </a:r>
            <a:r>
              <a:rPr lang="e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pom.xml</a:t>
            </a: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se encuentra por defecto en la raíz de los proyectos y que </a:t>
            </a:r>
            <a:r>
              <a:rPr b="1"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contiene toda la información del proyecto</a:t>
            </a: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 </a:t>
            </a:r>
            <a:r>
              <a:rPr lang="e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pom.xml</a:t>
            </a: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global, con los valores predeterminados se le llama </a:t>
            </a:r>
            <a:r>
              <a:rPr b="1"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Súper POM</a:t>
            </a: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850" y="1171600"/>
            <a:ext cx="3175250" cy="317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la mi canal tiene muchos sonidos para que descargen y los usen para editar un video o otra cosa.&#10;Si quieres sucribete y dale like." id="228" name="Google Shape;228;p33" title="Sonido De Explos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3725" y="3899650"/>
            <a:ext cx="1022450" cy="7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Despedida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					</a:t>
            </a:r>
            <a:endParaRPr/>
          </a:p>
        </p:txBody>
      </p:sp>
      <p:pic>
        <p:nvPicPr>
          <p:cNvPr descr="(Canción: Kiss My Lips - Borgore)" id="235" name="Google Shape;235;p34" title="¡Hasta la próxima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550" y="1224000"/>
            <a:ext cx="69802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Back-End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80825" y="1058225"/>
            <a:ext cx="4112100" cy="4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s" sz="4300">
                <a:solidFill>
                  <a:srgbClr val="273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Backend es la capa de acceso a datos de un software o cualquier dispositivo. Además, contiene la lógica de la aplicación que maneja dichos datos. El Backend también accede al servidor.</a:t>
            </a:r>
            <a:endParaRPr sz="43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s" sz="4300">
                <a:solidFill>
                  <a:srgbClr val="273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backend se encarga de hacer que la lógica del sitio funcione correctamente, la información se transmita de manera segura y el desempeño de la aplicación no entorpezca la experiencia del usuario.</a:t>
            </a:r>
            <a:endParaRPr sz="4300">
              <a:solidFill>
                <a:srgbClr val="273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25" y="0"/>
            <a:ext cx="4546275" cy="23351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348525" y="2371650"/>
            <a:ext cx="36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Old Standard TT"/>
                <a:ea typeface="Old Standard TT"/>
                <a:cs typeface="Old Standard TT"/>
                <a:sym typeface="Old Standard TT"/>
              </a:rPr>
              <a:t>Tal como el interior de una casa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800" y="2808400"/>
            <a:ext cx="3503300" cy="21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5200" y="392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Framework Web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792975" y="1171600"/>
            <a:ext cx="3039300" cy="1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Un </a:t>
            </a: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framework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es una herramienta de desarrollo web que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por </a:t>
            </a: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general, </a:t>
            </a: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define </a:t>
            </a:r>
            <a:r>
              <a:rPr b="1"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como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una aplicación o conjunto de módulos que </a:t>
            </a:r>
            <a:r>
              <a:rPr lang="es" sz="12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permiten el desarrollo ágil de aplicaciones mediante la aportación de librerías y/o funcionalidades ya creadas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50" y="1058225"/>
            <a:ext cx="4065793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150975" y="3053250"/>
            <a:ext cx="290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Ejemplo con Angular a continuación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1112300" y="2120100"/>
            <a:ext cx="4023600" cy="10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 flipH="1" rot="10800000">
            <a:off x="6830625" y="3508900"/>
            <a:ext cx="19632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6181150" y="2217150"/>
            <a:ext cx="2651100" cy="2351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Est</a:t>
            </a: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página web tiene </a:t>
            </a: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&lt;h1&gt;Título&lt;h1&gt;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párrafo</a:t>
            </a: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&lt;img&gt;Imagen de cohete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76348" cy="322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7775" y="328450"/>
            <a:ext cx="3755100" cy="612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Desarrollamos con Angular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00" y="940752"/>
            <a:ext cx="6826226" cy="3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477775" y="1149625"/>
            <a:ext cx="2650200" cy="36879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/>
          <p:cNvCxnSpPr>
            <a:stCxn id="104" idx="6"/>
          </p:cNvCxnSpPr>
          <p:nvPr/>
        </p:nvCxnSpPr>
        <p:spPr>
          <a:xfrm flipH="1" rot="10800000">
            <a:off x="3127975" y="835975"/>
            <a:ext cx="2381400" cy="2157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5504925" y="425275"/>
            <a:ext cx="3595200" cy="117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No contiene solo un index.html Tiene el framework de Angular en carpeta app y en otros archivos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7775" y="328450"/>
            <a:ext cx="3755100" cy="612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Desarrollamos con Angular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6532025" y="425275"/>
            <a:ext cx="2568000" cy="2015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Angular ya tiene maneras de desarrollar más rápido.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Sin angular habría que escribir más código.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0" y="1033150"/>
            <a:ext cx="5943624" cy="3216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9"/>
          <p:cNvCxnSpPr/>
          <p:nvPr/>
        </p:nvCxnSpPr>
        <p:spPr>
          <a:xfrm flipH="1" rot="10800000">
            <a:off x="4038725" y="776250"/>
            <a:ext cx="2381400" cy="2157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7775" y="328450"/>
            <a:ext cx="3755100" cy="612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Conseguimos esto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771350" y="298375"/>
            <a:ext cx="4777800" cy="2015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Una página web en 10 minutos, no solo con estilos rápidos, sino que funcional y listo para subir a un servidor html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Sin angular habría que escribir más código.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322" y="1292073"/>
            <a:ext cx="5228527" cy="32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0" l="0" r="36916" t="0"/>
          <a:stretch/>
        </p:blipFill>
        <p:spPr>
          <a:xfrm>
            <a:off x="64250" y="1292075"/>
            <a:ext cx="3707099" cy="322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/>
          <p:nvPr/>
        </p:nvCxnSpPr>
        <p:spPr>
          <a:xfrm flipH="1" rot="10800000">
            <a:off x="3411650" y="3015900"/>
            <a:ext cx="948000" cy="1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2345500" y="1940675"/>
            <a:ext cx="4777800" cy="1299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Sin el </a:t>
            </a:r>
            <a:r>
              <a:rPr lang="es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framework angular</a:t>
            </a:r>
            <a:r>
              <a:rPr lang="e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hubiese tomado mucho más tiempo hacer esa página y subirla al servidor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0788" cy="1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